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89" r:id="rId7"/>
    <p:sldId id="290" r:id="rId8"/>
    <p:sldId id="291" r:id="rId9"/>
    <p:sldId id="263" r:id="rId10"/>
    <p:sldId id="271" r:id="rId11"/>
    <p:sldId id="272" r:id="rId12"/>
    <p:sldId id="280" r:id="rId13"/>
    <p:sldId id="293" r:id="rId14"/>
    <p:sldId id="294" r:id="rId15"/>
    <p:sldId id="295" r:id="rId16"/>
    <p:sldId id="296" r:id="rId17"/>
    <p:sldId id="297" r:id="rId18"/>
    <p:sldId id="292" r:id="rId19"/>
    <p:sldId id="281" r:id="rId20"/>
    <p:sldId id="282" r:id="rId21"/>
    <p:sldId id="278" r:id="rId22"/>
    <p:sldId id="298" r:id="rId23"/>
    <p:sldId id="286" r:id="rId24"/>
    <p:sldId id="300" r:id="rId25"/>
    <p:sldId id="299" r:id="rId26"/>
    <p:sldId id="287" r:id="rId27"/>
  </p:sldIdLst>
  <p:sldSz cx="9144000" cy="5143500" type="screen16x9"/>
  <p:notesSz cx="6858000" cy="9144000"/>
  <p:embeddedFontLst>
    <p:embeddedFont>
      <p:font typeface="Lato" panose="020F0502020204030203" pitchFamily="34" charset="0"/>
      <p:regular r:id="rId29"/>
      <p:bold r:id="rId30"/>
      <p:italic r:id="rId31"/>
      <p:boldItalic r:id="rId32"/>
    </p:embeddedFont>
    <p:embeddedFont>
      <p:font typeface="Noto Sans Symbols" pitchFamily="2" charset="0"/>
      <p:regular r:id="rId33"/>
      <p:bold r:id="rId34"/>
    </p:embeddedFont>
    <p:embeddedFont>
      <p:font typeface="Raleway" pitchFamily="2" charset="77"/>
      <p:regular r:id="rId35"/>
      <p:bold r:id="rId36"/>
      <p:italic r:id="rId37"/>
      <p:boldItalic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50" roundtripDataSignature="AMtx7mijIy1QBQcMTierp4+WAVK+XkRFC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Martin -MDH-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1289D0-DEB8-95AE-0567-0B92DA2461A9}" v="947" dt="2026-01-22T20:29:28.908"/>
    <p1510:client id="{FC029173-2065-F870-17CE-1ADB37E57D1F}" v="3" dt="2026-01-22T16:32:01.939"/>
  </p1510:revLst>
</p1510:revInfo>
</file>

<file path=ppt/tableStyles.xml><?xml version="1.0" encoding="utf-8"?>
<a:tblStyleLst xmlns:a="http://schemas.openxmlformats.org/drawingml/2006/main" def="{B10F3AB3-35BF-4641-9C8C-E84D91D7B317}">
  <a:tblStyle styleId="{B10F3AB3-35BF-4641-9C8C-E84D91D7B3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3EB26D2-EC89-46BF-BA98-274C102666F9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8"/>
  </p:normalViewPr>
  <p:slideViewPr>
    <p:cSldViewPr snapToGrid="0">
      <p:cViewPr varScale="1">
        <p:scale>
          <a:sx n="150" d="100"/>
          <a:sy n="150" d="100"/>
        </p:scale>
        <p:origin x="328" y="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50" Type="http://customschemas.google.com/relationships/presentationmetadata" Target="meta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font" Target="fonts/font10.fntdata"/><Relationship Id="rId20" Type="http://schemas.openxmlformats.org/officeDocument/2006/relationships/slide" Target="slides/slide19.xml"/><Relationship Id="rId5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A78C20F8-B6B2-32B5-A1AB-018AF8164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E8647B56-7BF7-2221-9F97-40AE845050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D9FFE8CF-86AD-2F14-B6CE-44FD2525DC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1193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496C0EB7-2629-7189-8668-0148F137C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9757A4D2-CD90-06CC-D293-3746DBEE2E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633AED65-BB7B-3A87-60BC-969E56DD4B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099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10E34679-B047-F1FD-BC5E-DDEDBB160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20FF3C37-FCBC-9740-5800-B39B64FA97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16024998-F198-5972-85E2-67F6F1A3D7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1301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EAA6935F-FD06-8429-74A3-7B969B733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E14A2136-D56E-BFAE-8FC3-E801C6CD96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ADF2D437-3F7A-9DAB-6653-DBCBFF0B03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7390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>
          <a:extLst>
            <a:ext uri="{FF2B5EF4-FFF2-40B4-BE49-F238E27FC236}">
              <a16:creationId xmlns:a16="http://schemas.microsoft.com/office/drawing/2014/main" id="{19A51528-B32A-2115-0873-B54050E3F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4d6109c8fe_0_118:notes">
            <a:extLst>
              <a:ext uri="{FF2B5EF4-FFF2-40B4-BE49-F238E27FC236}">
                <a16:creationId xmlns:a16="http://schemas.microsoft.com/office/drawing/2014/main" id="{AEC02CA3-C3A3-DA3F-4600-7D3549BD09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g34d6109c8fe_0_118:notes">
            <a:extLst>
              <a:ext uri="{FF2B5EF4-FFF2-40B4-BE49-F238E27FC236}">
                <a16:creationId xmlns:a16="http://schemas.microsoft.com/office/drawing/2014/main" id="{1F1E6CB0-BE90-C3B2-F8BE-AEF8EDAF4B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54575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>
          <a:extLst>
            <a:ext uri="{FF2B5EF4-FFF2-40B4-BE49-F238E27FC236}">
              <a16:creationId xmlns:a16="http://schemas.microsoft.com/office/drawing/2014/main" id="{BD02634C-918D-96E3-B239-2EFC1144C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>
            <a:extLst>
              <a:ext uri="{FF2B5EF4-FFF2-40B4-BE49-F238E27FC236}">
                <a16:creationId xmlns:a16="http://schemas.microsoft.com/office/drawing/2014/main" id="{28554D10-E372-199A-703D-B9EB36556D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>
            <a:extLst>
              <a:ext uri="{FF2B5EF4-FFF2-40B4-BE49-F238E27FC236}">
                <a16:creationId xmlns:a16="http://schemas.microsoft.com/office/drawing/2014/main" id="{0FD538CA-A0BD-ED45-9CDD-6B3FF9A891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0690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9c99e9206d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g39c99e9206d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9c99e9206d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1" name="Google Shape;251;g39c99e9206d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4d6109c8fe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g34d6109c8fe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0c59c30e67_0_3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g30c59c30e67_0_3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>
          <a:extLst>
            <a:ext uri="{FF2B5EF4-FFF2-40B4-BE49-F238E27FC236}">
              <a16:creationId xmlns:a16="http://schemas.microsoft.com/office/drawing/2014/main" id="{08FD4354-97EF-446D-8DC1-DC8293AD0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0c59c30e67_0_338:notes">
            <a:extLst>
              <a:ext uri="{FF2B5EF4-FFF2-40B4-BE49-F238E27FC236}">
                <a16:creationId xmlns:a16="http://schemas.microsoft.com/office/drawing/2014/main" id="{8CAFCFD1-1CD2-8A19-EB8D-8C252B71F4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4" name="Google Shape;274;g30c59c30e67_0_338:notes">
            <a:extLst>
              <a:ext uri="{FF2B5EF4-FFF2-40B4-BE49-F238E27FC236}">
                <a16:creationId xmlns:a16="http://schemas.microsoft.com/office/drawing/2014/main" id="{20BAD81C-8C93-0101-2963-B8ACB104BC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83182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9" name="Google Shape;2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0c59c30e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30c59c30e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c93f0265e3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g2c93f0265e3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c93f0265e3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g2c93f0265e3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c93f0265e3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g2c93f0265e3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4d6109c8fe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34d6109c8fe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1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1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14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23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2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2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23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23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ndard">
  <p:cSld name="Standard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0c59c30e67_0_2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g30c59c30e67_0_23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800"/>
              <a:buChar char="•"/>
              <a:defRPr>
                <a:solidFill>
                  <a:srgbClr val="262626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2400"/>
              <a:buChar char="•"/>
              <a:defRPr>
                <a:solidFill>
                  <a:srgbClr val="262626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g30c59c30e67_0_238"/>
          <p:cNvSpPr txBox="1">
            <a:spLocks noGrp="1"/>
          </p:cNvSpPr>
          <p:nvPr>
            <p:ph type="sldNum" idx="12"/>
          </p:nvPr>
        </p:nvSpPr>
        <p:spPr>
          <a:xfrm>
            <a:off x="577712" y="4614371"/>
            <a:ext cx="499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6" name="Google Shape;86;g30c59c30e67_0_238"/>
          <p:cNvSpPr txBox="1">
            <a:spLocks noGrp="1"/>
          </p:cNvSpPr>
          <p:nvPr>
            <p:ph type="body" idx="2"/>
          </p:nvPr>
        </p:nvSpPr>
        <p:spPr>
          <a:xfrm>
            <a:off x="628650" y="273844"/>
            <a:ext cx="7886700" cy="3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  <a:defRPr sz="20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7" name="Google Shape;87;g30c59c30e67_0_238"/>
          <p:cNvCxnSpPr/>
          <p:nvPr/>
        </p:nvCxnSpPr>
        <p:spPr>
          <a:xfrm>
            <a:off x="739036" y="1045636"/>
            <a:ext cx="8405100" cy="0"/>
          </a:xfrm>
          <a:prstGeom prst="straightConnector1">
            <a:avLst/>
          </a:prstGeom>
          <a:noFill/>
          <a:ln w="28575" cap="flat" cmpd="sng">
            <a:solidFill>
              <a:srgbClr val="C40E3E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1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0" name="Google Shape;20;p1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1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7" name="Google Shape;27;p1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1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33" name="Google Shape;33;p1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" name="Google Shape;39;p1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0" name="Google Shape;40;p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" name="Google Shape;48;p1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9" name="Google Shape;49;p1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" name="Google Shape;57;p20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8" name="Google Shape;58;p2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2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" name="Google Shape;64;p2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5" name="Google Shape;65;p2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2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7" name="Google Shape;67;p21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00"/>
              <a:t>Maryland Maternal Health Improvement Task Force </a:t>
            </a:r>
            <a:endParaRPr sz="4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endParaRPr sz="1400"/>
          </a:p>
          <a:p>
            <a:r>
              <a:rPr lang="en" sz="4000"/>
              <a:t>2026 Winter Quarterly Meeting</a:t>
            </a:r>
            <a:endParaRPr sz="4000"/>
          </a:p>
        </p:txBody>
      </p:sp>
      <p:sp>
        <p:nvSpPr>
          <p:cNvPr id="93" name="Google Shape;93;p1"/>
          <p:cNvSpPr txBox="1">
            <a:spLocks noGrp="1"/>
          </p:cNvSpPr>
          <p:nvPr>
            <p:ph type="subTitle" idx="1"/>
          </p:nvPr>
        </p:nvSpPr>
        <p:spPr>
          <a:xfrm>
            <a:off x="729452" y="3702450"/>
            <a:ext cx="76881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buSzPts val="1882"/>
            </a:pPr>
            <a:r>
              <a:rPr lang="en"/>
              <a:t>February 6, 2026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c93f0265e3_0_151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dirty="0"/>
              <a:t>2026 Goals and Objectives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g2c93f0265e3_0_165"/>
          <p:cNvGraphicFramePr/>
          <p:nvPr>
            <p:extLst>
              <p:ext uri="{D42A27DB-BD31-4B8C-83A1-F6EECF244321}">
                <p14:modId xmlns:p14="http://schemas.microsoft.com/office/powerpoint/2010/main" val="1757919918"/>
              </p:ext>
            </p:extLst>
          </p:nvPr>
        </p:nvGraphicFramePr>
        <p:xfrm>
          <a:off x="731739" y="1674411"/>
          <a:ext cx="7507050" cy="2910690"/>
        </p:xfrm>
        <a:graphic>
          <a:graphicData uri="http://schemas.openxmlformats.org/drawingml/2006/table">
            <a:tbl>
              <a:tblPr>
                <a:noFill/>
                <a:tableStyleId>{F3EB26D2-EC89-46BF-BA98-274C102666F9}</a:tableStyleId>
              </a:tblPr>
              <a:tblGrid>
                <a:gridCol w="750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500" b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1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Prevent complications of pregnancy.</a:t>
                      </a:r>
                      <a:endParaRPr sz="18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2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Improve maternal mental/behavioral health through enhanced screening, diagnosis, and treatment.</a:t>
                      </a:r>
                      <a:endParaRPr sz="18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Goal 3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: Support pregnant and postpartum women and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 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their families by connecting them with comprehensive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 </a:t>
                      </a:r>
                      <a:r>
                        <a:rPr lang="en" sz="1800" u="none" strike="noStrike" cap="none">
                          <a:latin typeface="Lato"/>
                          <a:ea typeface="Lato"/>
                          <a:cs typeface="Lato"/>
                          <a:sym typeface="Lato"/>
                        </a:rPr>
                        <a:t>services</a:t>
                      </a:r>
                      <a:endParaRPr sz="1800" u="none" strike="noStrike" cap="non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800" b="1">
                          <a:latin typeface="Lato"/>
                          <a:ea typeface="Lato"/>
                          <a:cs typeface="Lato"/>
                          <a:sym typeface="Lato"/>
                        </a:rPr>
                        <a:t>Goal 4</a:t>
                      </a:r>
                      <a:r>
                        <a:rPr lang="en" sz="1800">
                          <a:latin typeface="Lato"/>
                          <a:ea typeface="Lato"/>
                          <a:cs typeface="Lato"/>
                          <a:sym typeface="Lato"/>
                        </a:rPr>
                        <a:t>: Improve the ongoing collection and utilization of data on maternal health, maternal mortality, and severe maternal morbidity.</a:t>
                      </a:r>
                      <a:endParaRPr sz="1800" b="1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" name="Google Shape;195;g2c93f0265e3_0_165"/>
          <p:cNvSpPr txBox="1">
            <a:spLocks noGrp="1"/>
          </p:cNvSpPr>
          <p:nvPr>
            <p:ph type="title"/>
          </p:nvPr>
        </p:nvSpPr>
        <p:spPr>
          <a:xfrm>
            <a:off x="729450" y="66419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Goals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/>
          <p:cNvSpPr txBox="1">
            <a:spLocks noGrp="1"/>
          </p:cNvSpPr>
          <p:nvPr>
            <p:ph type="title"/>
          </p:nvPr>
        </p:nvSpPr>
        <p:spPr>
          <a:xfrm>
            <a:off x="729450" y="66419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Force-Partnered Tactics</a:t>
            </a:r>
            <a:endParaRPr dirty="0"/>
          </a:p>
        </p:txBody>
      </p:sp>
      <p:graphicFrame>
        <p:nvGraphicFramePr>
          <p:cNvPr id="242" name="Google Shape;242;g34d6109c8fe_0_133"/>
          <p:cNvGraphicFramePr/>
          <p:nvPr>
            <p:extLst>
              <p:ext uri="{D42A27DB-BD31-4B8C-83A1-F6EECF244321}">
                <p14:modId xmlns:p14="http://schemas.microsoft.com/office/powerpoint/2010/main" val="3538738826"/>
              </p:ext>
            </p:extLst>
          </p:nvPr>
        </p:nvGraphicFramePr>
        <p:xfrm>
          <a:off x="814234" y="1484057"/>
          <a:ext cx="7140000" cy="332223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35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1c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All hospitals will use evidence-based and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comprehensive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prevention strategies to lower severe maternal morbidity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.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 </a:t>
                      </a:r>
                      <a:endParaRPr lang="en-US" dirty="0"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Tactic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Metric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1.c.1: Hospital implementation 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of AIM patient safety bundles including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completion of the OB hemorrhage bundle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with transition to sustainability planning by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June 2026.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1.c.2: Make an informed selection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of the next statewide perinatal safety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initiative using maternal health data and </a:t>
                      </a:r>
                      <a:endParaRPr lang="en" dirty="0"/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stakeholder feedback by July 2026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All Maryland hospitals actively </a:t>
                      </a:r>
                      <a:endParaRPr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participate in perinatal safety and quality </a:t>
                      </a:r>
                      <a:endParaRPr dirty="0"/>
                    </a:p>
                    <a:p>
                      <a:pPr marL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initiatives. [Source: MDPQC]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466C87FE-C8B6-3187-C5B4-62E1D5867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EDB6B755-5391-0C86-3AF4-132920152B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627319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Force-Partnered Tactics</a:t>
            </a:r>
            <a:endParaRPr dirty="0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33088112-77EC-FE37-9BEB-8BE81D930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7373431"/>
              </p:ext>
            </p:extLst>
          </p:nvPr>
        </p:nvGraphicFramePr>
        <p:xfrm>
          <a:off x="424016" y="1391879"/>
          <a:ext cx="8107876" cy="374895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4949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1d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Improve prevention, diagnosis, and treatment of hypertension across the perinatal continuum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.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 </a:t>
                      </a:r>
                      <a:endParaRPr lang="en-US" dirty="0"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Tactic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Metric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Tactic 1.d.1: Distribute free blood pressure 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cuffs to all patients with hypertensive disorders of pregnancy (HDP) during prenatal care or before postpartum discharge. [Timeline: 2025-2030]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Tactic 1.d.2: Facilitate co-learning among birthing hospitals with standardized postpartum HDP care plans, including early postpartum follow-up care. [Timeline: 2025-2026]</a:t>
                      </a:r>
                      <a:endParaRPr lang="en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Tactic 1.d.3: Monitor and report data annually on timely diagnosis and treatment of hypertension. [Timeline: 2025-2030]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Number of blood pressure cuffs 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distributed by MDMOM annually.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[Source: MDMOM]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Number of individuals scheduled for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postpartum follow up within 7 days. 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[Source: MDPQC]</a:t>
                      </a:r>
                      <a:endParaRPr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Percent of patients with severe hypertension receiving treatment within one hour. [Source: MDPQC]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40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82944928-F3BC-BBC6-2554-123CADB81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B8137288-7A82-432F-3932-0F1635473B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627319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Force-Partnered Tactics</a:t>
            </a:r>
            <a:endParaRPr dirty="0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BC8A5FE4-D97B-A078-8C0D-F169E82C21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0640171"/>
              </p:ext>
            </p:extLst>
          </p:nvPr>
        </p:nvGraphicFramePr>
        <p:xfrm>
          <a:off x="424016" y="1391879"/>
          <a:ext cx="8107876" cy="353559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4949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3a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: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Increase pregnancy and postpartum referrals and connections to services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.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 </a:t>
                      </a:r>
                      <a:endParaRPr lang="en-US" dirty="0"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Tactic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Metric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3.a.1: Expand use of the Maryland Prenatal Risk Assessment (MPRA) and the Postpartum Infant and Maternal Referral Form (PIMR), and ensure connections are made based on those referrals. [Timeline: 2025-2028]</a:t>
                      </a:r>
                      <a:endParaRPr lang="en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3.a.2: Improve awareness of the Maternal Health Resource Map to pregnant and postpartum women and their families and care providers. [Timeline: 2025-2028]</a:t>
                      </a:r>
                      <a:endParaRPr lang="en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3.a.3: Strengthen referral pathways from perinatal providers to community-based lactation supports. [Timeline: </a:t>
                      </a:r>
                      <a:endParaRPr lang="en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2025-2028]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Number of pregnant or postpartum 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individuals receiving a standardized risk assessment (MPRA and/or PIMR), total and by insurance type. And the number referred for breastfeeding/lactation services [Source: MDH IMHS]</a:t>
                      </a:r>
                      <a:endParaRPr lang="en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Number of unique views of the Maternal Health Resource Map site &amp; Maternal Health Report Card [Source: MDMOM &amp; MDH]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298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C85A28E8-F032-9B0B-E872-3F2E922ED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90628EA6-F049-CD55-F5F7-8A41122B5A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627319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Force-Partnered Tactics</a:t>
            </a:r>
            <a:endParaRPr dirty="0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477E6F11-ED57-7865-923D-26A1DE6937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1755573"/>
              </p:ext>
            </p:extLst>
          </p:nvPr>
        </p:nvGraphicFramePr>
        <p:xfrm>
          <a:off x="424016" y="1391879"/>
          <a:ext cx="8107876" cy="353559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4949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4b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: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 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: Enhance maternal health surveillance and quality initiatives through the collection of qualitative data that captures the perspectives of mothers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.</a:t>
                      </a:r>
                      <a:endParaRPr lang="en-US" dirty="0"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Tactic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Metric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4.b.1: Conduct interviews with patients and/or close contacts through the SMM Surveillance and Review Program and the Maternal Mortality Review Program [Timeline: 2025-2028]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4.b.2: Enhance programmatic reporting among programs that serve Maryland families to better capture qualitative stories and perspectives. [Timeline: 2025-2030]</a:t>
                      </a:r>
                      <a:endParaRPr lang="en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Tactic 4.b.3: Elevate significant findings to the provider level to improve service delivery. [Timeline: 2025-2030]</a:t>
                      </a:r>
                      <a:endParaRPr dirty="0">
                        <a:latin typeface="Arial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4245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B7976A23-8453-1605-3BA3-6DD137064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4F27108A-4F6E-F363-6514-9927C57E48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627319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Force-Partnered Tactics</a:t>
            </a:r>
            <a:endParaRPr dirty="0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88B5ED8C-4A8B-5A23-F29E-64C2177084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206616"/>
              </p:ext>
            </p:extLst>
          </p:nvPr>
        </p:nvGraphicFramePr>
        <p:xfrm>
          <a:off x="424016" y="1391879"/>
          <a:ext cx="8107876" cy="289551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4949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4c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:</a:t>
                      </a:r>
                      <a:r>
                        <a:rPr lang="en" b="1" dirty="0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</a:rPr>
                        <a:t> 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</a:rPr>
                        <a:t>: 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latin typeface="Arial"/>
                        </a:rPr>
                        <a:t>Disseminate maternal health data using a centralized state-wide maternal health data reporting tool</a:t>
                      </a: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sym typeface="Lato"/>
                        </a:rPr>
                        <a:t>.</a:t>
                      </a:r>
                      <a:endParaRPr lang="en-US" dirty="0"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Tactic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/>
                        <a:t>Metric</a:t>
                      </a:r>
                      <a:endParaRPr b="1" dirty="0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Tactic 4.c.1: Launch the Maternal Health Hospital Report Card in July 2025, to be updated at least once every three years. [Timeline: 2025-2030]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/>
                        <a:t>Tactic 4.c.2: Publish an annual report on the findings from the SMM Surveillance and Review Program. [Timeline: 2025-2028]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Centralized state-wide maternal 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health data reporting tool created and made publicly available. [Source: MDH]</a:t>
                      </a:r>
                      <a:endParaRPr lang="en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="0" i="0" u="none" strike="noStrike" noProof="0" dirty="0">
                        <a:latin typeface="Arial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latin typeface="Arial"/>
                        </a:rPr>
                        <a:t>Report on SMM Surveillance and Review Program findings published annually. [Source: MDMOM]</a:t>
                      </a:r>
                      <a:endParaRPr lang="en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553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>
          <a:extLst>
            <a:ext uri="{FF2B5EF4-FFF2-40B4-BE49-F238E27FC236}">
              <a16:creationId xmlns:a16="http://schemas.microsoft.com/office/drawing/2014/main" id="{F6F7826D-C0B4-7143-8873-881B7CA2E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4d6109c8fe_0_118">
            <a:extLst>
              <a:ext uri="{FF2B5EF4-FFF2-40B4-BE49-F238E27FC236}">
                <a16:creationId xmlns:a16="http://schemas.microsoft.com/office/drawing/2014/main" id="{0797FC1B-ABA5-F47B-33FA-1B93CD841A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r>
              <a:rPr lang="en" dirty="0"/>
              <a:t>Task Force-Led Tactics</a:t>
            </a:r>
          </a:p>
        </p:txBody>
      </p:sp>
    </p:spTree>
    <p:extLst>
      <p:ext uri="{BB962C8B-B14F-4D97-AF65-F5344CB8AC3E}">
        <p14:creationId xmlns:p14="http://schemas.microsoft.com/office/powerpoint/2010/main" val="2124200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>
          <a:extLst>
            <a:ext uri="{FF2B5EF4-FFF2-40B4-BE49-F238E27FC236}">
              <a16:creationId xmlns:a16="http://schemas.microsoft.com/office/drawing/2014/main" id="{4DCBBA64-C581-C331-651A-A5FA878B5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4d6109c8fe_0_133">
            <a:extLst>
              <a:ext uri="{FF2B5EF4-FFF2-40B4-BE49-F238E27FC236}">
                <a16:creationId xmlns:a16="http://schemas.microsoft.com/office/drawing/2014/main" id="{F5CA8363-2F38-4157-49B2-786A3AD6E7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7471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Force-Led Tactics</a:t>
            </a:r>
            <a:endParaRPr dirty="0"/>
          </a:p>
        </p:txBody>
      </p:sp>
      <p:graphicFrame>
        <p:nvGraphicFramePr>
          <p:cNvPr id="242" name="Google Shape;242;g34d6109c8fe_0_133">
            <a:extLst>
              <a:ext uri="{FF2B5EF4-FFF2-40B4-BE49-F238E27FC236}">
                <a16:creationId xmlns:a16="http://schemas.microsoft.com/office/drawing/2014/main" id="{477A1CA5-E132-8A37-06BE-CF2D8FC98B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1533318"/>
              </p:ext>
            </p:extLst>
          </p:nvPr>
        </p:nvGraphicFramePr>
        <p:xfrm>
          <a:off x="998589" y="1631540"/>
          <a:ext cx="7140000" cy="246879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35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1a: Increase the proportion of pregnant women who receive comprehensive postpartum care by 12 weeks following delivery.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1.a.1: Convene a meeting with lead and key partners to develop a strategy and workplan that identifies key interventions to ensure all women receive two postpartum visits within 12 weeks after delivery [Timeline: 2025-2026]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Metric: Percent of women who attend 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postpartum checkup within 12 weeks after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giving birth. [Source: PRAMS]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2656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" name="Google Shape;247;g39c99e9206d_0_87"/>
          <p:cNvGraphicFramePr/>
          <p:nvPr>
            <p:extLst>
              <p:ext uri="{D42A27DB-BD31-4B8C-83A1-F6EECF244321}">
                <p14:modId xmlns:p14="http://schemas.microsoft.com/office/powerpoint/2010/main" val="3902128160"/>
              </p:ext>
            </p:extLst>
          </p:nvPr>
        </p:nvGraphicFramePr>
        <p:xfrm>
          <a:off x="998589" y="1511710"/>
          <a:ext cx="7140000" cy="286500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35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1.e: Improve prevention, diagnosis, and treatment of diabetes and reduce obesity in preconception women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1.e.1: Establish partnerships with stakeholders to increase awareness and education. [Timeline: 2025-2026]</a:t>
                      </a:r>
                      <a:endParaRPr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Metric: Roadmap is created.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[Source: MHITF]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1.e.2: Create a maternal health roadmap with a focus on preconception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health, including diabetes and obesity. [Timeline: 2027]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8" name="Google Shape;248;g39c99e9206d_0_87"/>
          <p:cNvSpPr txBox="1">
            <a:spLocks noGrp="1"/>
          </p:cNvSpPr>
          <p:nvPr>
            <p:ph type="title"/>
          </p:nvPr>
        </p:nvSpPr>
        <p:spPr>
          <a:xfrm>
            <a:off x="729450" y="654973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Force-Led Tactics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Group Agreements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729450" y="1900850"/>
            <a:ext cx="7688700" cy="28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 Present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Make a conscious effort to know who is in the room, become an active listener. Refrain from multitasking and checking emails during meetings.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 Each Other In As We Call Each Other Out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When challenging ideas or perspectives give feedback respectfully. When being challenged - listen, acknowledge the issue, and respond respectfully.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Recognize the Difference of Intent vs Impact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Be accountable for our words and actions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Create Space for Multiple Truths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Seek understanding of differences in opinion and respect diverse perspectives.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Notice Power Dynamics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Be aware of how you may unconsciously be using your power and privilege.</a:t>
            </a:r>
            <a:endParaRPr sz="1800">
              <a:solidFill>
                <a:srgbClr val="0000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228600" lvl="0" indent="-20288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" sz="1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Center Learning and Growth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At times, the work will be uncomfortable and challenging. Mistakes and misunderstanding will occur as we work towards a common solution. We are here to learn and grow from each other both individually and collectively.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9c99e9206d_0_94"/>
          <p:cNvSpPr txBox="1">
            <a:spLocks noGrp="1"/>
          </p:cNvSpPr>
          <p:nvPr>
            <p:ph type="title"/>
          </p:nvPr>
        </p:nvSpPr>
        <p:spPr>
          <a:xfrm>
            <a:off x="729450" y="7471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dirty="0"/>
              <a:t>Task Force-Led Tactics</a:t>
            </a:r>
            <a:endParaRPr dirty="0"/>
          </a:p>
        </p:txBody>
      </p:sp>
      <p:graphicFrame>
        <p:nvGraphicFramePr>
          <p:cNvPr id="254" name="Google Shape;254;g39c99e9206d_0_94"/>
          <p:cNvGraphicFramePr/>
          <p:nvPr>
            <p:extLst>
              <p:ext uri="{D42A27DB-BD31-4B8C-83A1-F6EECF244321}">
                <p14:modId xmlns:p14="http://schemas.microsoft.com/office/powerpoint/2010/main" val="920313197"/>
              </p:ext>
            </p:extLst>
          </p:nvPr>
        </p:nvGraphicFramePr>
        <p:xfrm>
          <a:off x="998589" y="1456403"/>
          <a:ext cx="7140000" cy="2865000"/>
        </p:xfrm>
        <a:graphic>
          <a:graphicData uri="http://schemas.openxmlformats.org/drawingml/2006/table">
            <a:tbl>
              <a:tblPr>
                <a:noFill/>
                <a:tableStyleId>{B10F3AB3-35BF-4641-9C8C-E84D91D7B317}</a:tableStyleId>
              </a:tblPr>
              <a:tblGrid>
                <a:gridCol w="543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Objective 2.b: Train the perinatal work force to provide mental and behavioral health support to pregnant and postpartum women and their families.</a:t>
                      </a:r>
                      <a:endParaRPr b="1">
                        <a:solidFill>
                          <a:schemeClr val="l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Tactic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Metric</a:t>
                      </a:r>
                      <a:endParaRPr b="1"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2.b.2: Conduct and disseminate findings from a needs assessment that identifies barriers to accessing perinatal mood and anxiety disorder treatment.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[Timeline: 2026]</a:t>
                      </a:r>
                      <a:endParaRPr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Metrics: Needs assessment findings presented to the MHITF. [Source: MDH]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Tactic 2.b.4: Expand utilization of existing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resources and materials already developed (e.g.,988 and the Maryland Maternal Health Resource Map). [Timeline: 2025-2030]</a:t>
                      </a:r>
                      <a:endParaRPr/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4d6109c8fe_0_118"/>
          <p:cNvSpPr txBox="1">
            <a:spLocks noGrp="1"/>
          </p:cNvSpPr>
          <p:nvPr>
            <p:ph type="title"/>
          </p:nvPr>
        </p:nvSpPr>
        <p:spPr>
          <a:xfrm>
            <a:off x="729450" y="1718813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3200" dirty="0"/>
              <a:t>BREAKOUT: </a:t>
            </a:r>
            <a:br>
              <a:rPr lang="en" sz="3200" dirty="0"/>
            </a:br>
            <a:r>
              <a:rPr lang="en" sz="3200" dirty="0"/>
              <a:t>Task Force Led Tactic Workgroups</a:t>
            </a:r>
            <a:br>
              <a:rPr lang="en" sz="3200" dirty="0"/>
            </a:br>
            <a:endParaRPr lang="en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E3689-DBAC-B270-58E3-A05AD324A6C7}"/>
              </a:ext>
            </a:extLst>
          </p:cNvPr>
          <p:cNvSpPr txBox="1"/>
          <p:nvPr/>
        </p:nvSpPr>
        <p:spPr>
          <a:xfrm>
            <a:off x="820379" y="286671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" sz="1800" b="1" dirty="0">
                <a:solidFill>
                  <a:srgbClr val="FFFFFF"/>
                </a:solidFill>
                <a:latin typeface="Raleway"/>
              </a:rPr>
              <a:t>(45 minutes)</a:t>
            </a:r>
            <a:endParaRPr lang="en-US"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5F2D-276F-B1D8-F845-A06F35755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Tactic Workgroups Breakout 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98B29-35F4-3956-8F28-6CC7675D91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Introductions + Why you are interested in this tactic?</a:t>
            </a:r>
          </a:p>
          <a:p>
            <a:pPr>
              <a:lnSpc>
                <a:spcPct val="114999"/>
              </a:lnSpc>
            </a:pPr>
            <a:r>
              <a:rPr lang="en-US" dirty="0"/>
              <a:t>Clarify the meaning, metric, and timeline for the tactic.</a:t>
            </a:r>
          </a:p>
          <a:p>
            <a:pPr>
              <a:lnSpc>
                <a:spcPct val="114999"/>
              </a:lnSpc>
            </a:pPr>
            <a:r>
              <a:rPr lang="en-US" dirty="0"/>
              <a:t>Do you have the right people/expertise on the workgroup?</a:t>
            </a:r>
          </a:p>
          <a:p>
            <a:pPr lvl="1">
              <a:lnSpc>
                <a:spcPct val="114999"/>
              </a:lnSpc>
            </a:pPr>
            <a:r>
              <a:rPr lang="en-US" dirty="0"/>
              <a:t>If not, who/what is missing?</a:t>
            </a:r>
          </a:p>
          <a:p>
            <a:pPr>
              <a:lnSpc>
                <a:spcPct val="114999"/>
              </a:lnSpc>
            </a:pPr>
            <a:r>
              <a:rPr lang="en-US" dirty="0"/>
              <a:t>What is the first step you need to take toward accomplishing this tactic?</a:t>
            </a:r>
          </a:p>
          <a:p>
            <a:pPr>
              <a:lnSpc>
                <a:spcPct val="114999"/>
              </a:lnSpc>
            </a:pPr>
            <a:r>
              <a:rPr lang="en-US" dirty="0"/>
              <a:t>What are your workgroup expectations and norms?</a:t>
            </a:r>
          </a:p>
          <a:p>
            <a:pPr>
              <a:lnSpc>
                <a:spcPct val="114999"/>
              </a:lnSpc>
            </a:pPr>
            <a:r>
              <a:rPr lang="en-US" dirty="0"/>
              <a:t>When will you meet between quarterly Task Force meetings?</a:t>
            </a:r>
          </a:p>
          <a:p>
            <a:pPr lvl="1">
              <a:lnSpc>
                <a:spcPct val="114999"/>
              </a:lnSpc>
              <a:buSzPts val="1300"/>
            </a:pPr>
            <a:r>
              <a:rPr lang="en-US" dirty="0"/>
              <a:t>(We suggest monthly)</a:t>
            </a:r>
          </a:p>
        </p:txBody>
      </p:sp>
    </p:spTree>
    <p:extLst>
      <p:ext uri="{BB962C8B-B14F-4D97-AF65-F5344CB8AC3E}">
        <p14:creationId xmlns:p14="http://schemas.microsoft.com/office/powerpoint/2010/main" val="2211944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0c59c30e67_0_338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Tactic Workgroup Report Out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3D0D4-7177-C852-54E1-4CA2DEDEB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93C14-C958-CC8E-EAE4-B7E4E60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Tactic Workgroups Breakout 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1D1DF-EEFD-E184-F16A-E5D7E6F150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 your tactic </a:t>
            </a:r>
          </a:p>
          <a:p>
            <a:pPr>
              <a:lnSpc>
                <a:spcPct val="114999"/>
              </a:lnSpc>
            </a:pPr>
            <a:r>
              <a:rPr lang="en-US"/>
              <a:t>Is anyone missing from your workgroup?</a:t>
            </a:r>
          </a:p>
          <a:p>
            <a:pPr>
              <a:lnSpc>
                <a:spcPct val="114999"/>
              </a:lnSpc>
            </a:pPr>
            <a:r>
              <a:rPr lang="en-US"/>
              <a:t>What is your next step?</a:t>
            </a:r>
          </a:p>
          <a:p>
            <a:pPr>
              <a:lnSpc>
                <a:spcPct val="114999"/>
              </a:lnSpc>
            </a:pPr>
            <a:r>
              <a:rPr lang="en-US" dirty="0"/>
              <a:t>What's the 1st thing you need to start making progress on your tactic?</a:t>
            </a:r>
          </a:p>
        </p:txBody>
      </p:sp>
    </p:spTree>
    <p:extLst>
      <p:ext uri="{BB962C8B-B14F-4D97-AF65-F5344CB8AC3E}">
        <p14:creationId xmlns:p14="http://schemas.microsoft.com/office/powerpoint/2010/main" val="35178736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>
          <a:extLst>
            <a:ext uri="{FF2B5EF4-FFF2-40B4-BE49-F238E27FC236}">
              <a16:creationId xmlns:a16="http://schemas.microsoft.com/office/drawing/2014/main" id="{8DA05ADA-B684-7D94-1025-83FC63FB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0c59c30e67_0_338">
            <a:extLst>
              <a:ext uri="{FF2B5EF4-FFF2-40B4-BE49-F238E27FC236}">
                <a16:creationId xmlns:a16="http://schemas.microsoft.com/office/drawing/2014/main" id="{EB6A6AEE-8470-26E8-CE07-5BE6F04A4A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Next Steps</a:t>
            </a:r>
            <a:endParaRPr sz="4311" b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8000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2"/>
          <p:cNvSpPr txBox="1">
            <a:spLocks noGrp="1"/>
          </p:cNvSpPr>
          <p:nvPr>
            <p:ph type="body" idx="1"/>
          </p:nvPr>
        </p:nvSpPr>
        <p:spPr>
          <a:xfrm>
            <a:off x="729325" y="1433275"/>
            <a:ext cx="7688400" cy="33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200" b="1" dirty="0">
                <a:solidFill>
                  <a:srgbClr val="262626"/>
                </a:solidFill>
              </a:rPr>
              <a:t>2026 Quarterly meetings</a:t>
            </a:r>
            <a:endParaRPr sz="2200" b="1" dirty="0">
              <a:solidFill>
                <a:srgbClr val="262626"/>
              </a:solidFill>
            </a:endParaRPr>
          </a:p>
          <a:p>
            <a:pPr indent="-368300">
              <a:spcBef>
                <a:spcPts val="1000"/>
              </a:spcBef>
              <a:spcAft>
                <a:spcPts val="1000"/>
              </a:spcAft>
              <a:buSzPts val="2200"/>
            </a:pPr>
            <a:r>
              <a:rPr lang="en" sz="2200" dirty="0">
                <a:solidFill>
                  <a:schemeClr val="accent6">
                    <a:lumMod val="10000"/>
                  </a:schemeClr>
                </a:solidFill>
              </a:rPr>
              <a:t>Next Meeting: Friday, April 24th, 9:30-11 AM </a:t>
            </a:r>
            <a:endParaRPr sz="2200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9450" y="1774075"/>
            <a:ext cx="76887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Welcome and Opening Remarks</a:t>
            </a:r>
            <a:endParaRPr sz="2000" dirty="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 dirty="0"/>
              <a:t>Task Force Business</a:t>
            </a:r>
            <a:endParaRPr sz="2000" dirty="0"/>
          </a:p>
          <a:p>
            <a:pPr indent="-355600">
              <a:buSzPts val="2000"/>
            </a:pPr>
            <a:r>
              <a:rPr lang="en" sz="2000" dirty="0"/>
              <a:t>Vision for 2026</a:t>
            </a:r>
          </a:p>
          <a:p>
            <a:pPr indent="-355600">
              <a:buSzPts val="2000"/>
            </a:pPr>
            <a:r>
              <a:rPr lang="en" sz="2000" dirty="0"/>
              <a:t>Breakout: Task Force Led Tactic Workgroups</a:t>
            </a:r>
            <a:endParaRPr sz="2000" dirty="0"/>
          </a:p>
          <a:p>
            <a:pPr indent="-355600">
              <a:buSzPts val="2000"/>
            </a:pPr>
            <a:r>
              <a:rPr lang="en" sz="2000" dirty="0"/>
              <a:t>Workgroup Report Out</a:t>
            </a:r>
            <a:endParaRPr sz="2000" dirty="0"/>
          </a:p>
          <a:p>
            <a:pPr indent="-355600">
              <a:buSzPts val="2000"/>
            </a:pPr>
            <a:r>
              <a:rPr lang="en" sz="2000" dirty="0"/>
              <a:t>Closing and Next Steps</a:t>
            </a:r>
            <a:endParaRPr sz="2000" dirty="0"/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Agenda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Welcome + Opening Remarks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c59c30e67_0_0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Task Force Business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A543-E099-C620-38B7-1BB91B012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2026 Meeting 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B917E-A51A-3336-9655-28669749FF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February 6th</a:t>
            </a:r>
          </a:p>
          <a:p>
            <a:pPr>
              <a:lnSpc>
                <a:spcPct val="114999"/>
              </a:lnSpc>
            </a:pPr>
            <a:r>
              <a:rPr lang="en-US" dirty="0"/>
              <a:t>April 24th</a:t>
            </a:r>
          </a:p>
          <a:p>
            <a:pPr>
              <a:lnSpc>
                <a:spcPct val="114999"/>
              </a:lnSpc>
            </a:pPr>
            <a:r>
              <a:rPr lang="en-US" dirty="0"/>
              <a:t>July 24th</a:t>
            </a:r>
          </a:p>
          <a:p>
            <a:pPr>
              <a:lnSpc>
                <a:spcPct val="114999"/>
              </a:lnSpc>
            </a:pPr>
            <a:r>
              <a:rPr lang="en-US" dirty="0"/>
              <a:t>October 30th</a:t>
            </a:r>
          </a:p>
          <a:p>
            <a:pPr>
              <a:lnSpc>
                <a:spcPct val="114999"/>
              </a:lnSpc>
            </a:pPr>
            <a:endParaRPr lang="en-US" dirty="0"/>
          </a:p>
          <a:p>
            <a:pPr marL="146050" indent="0">
              <a:lnSpc>
                <a:spcPct val="114999"/>
              </a:lnSpc>
              <a:buNone/>
            </a:pPr>
            <a:r>
              <a:rPr lang="en-US" dirty="0"/>
              <a:t>Elkridge Library, Belmont Room</a:t>
            </a:r>
          </a:p>
          <a:p>
            <a:pPr marL="146050" indent="0">
              <a:lnSpc>
                <a:spcPct val="114999"/>
              </a:lnSpc>
              <a:buNone/>
            </a:pPr>
            <a:r>
              <a:rPr lang="en-US" dirty="0"/>
              <a:t>Fridays, 9:30-11AM </a:t>
            </a:r>
          </a:p>
        </p:txBody>
      </p:sp>
    </p:spTree>
    <p:extLst>
      <p:ext uri="{BB962C8B-B14F-4D97-AF65-F5344CB8AC3E}">
        <p14:creationId xmlns:p14="http://schemas.microsoft.com/office/powerpoint/2010/main" val="338600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DDAEC-F825-F61E-C3C8-B0DEE29C1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DD16-5F04-BA8A-7170-289ECB79A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Expectations for 2026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611BA-4856-45F5-DDC1-F26D534CD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537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BF4D6-A15C-C635-1CB5-0E3E57559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8148C-F4A6-E1F4-3CE3-7A82BDE3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Invitation to New Members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4915D-3D40-81C0-B851-E0FFDD0C0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55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c93f0265e3_0_262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Vision for 2026</a:t>
            </a:r>
            <a:endParaRPr lang="en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1420</Words>
  <Application>Microsoft Macintosh PowerPoint</Application>
  <PresentationFormat>On-screen Show (16:9)</PresentationFormat>
  <Paragraphs>154</Paragraphs>
  <Slides>26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Lato</vt:lpstr>
      <vt:lpstr>Raleway</vt:lpstr>
      <vt:lpstr>Noto Sans Symbols</vt:lpstr>
      <vt:lpstr>Streamline</vt:lpstr>
      <vt:lpstr>Maryland Maternal Health Improvement Task Force   2026 Winter Quarterly Meeting</vt:lpstr>
      <vt:lpstr>Group Agreements</vt:lpstr>
      <vt:lpstr>Agenda</vt:lpstr>
      <vt:lpstr>Welcome + Opening Remarks</vt:lpstr>
      <vt:lpstr>Task Force Business </vt:lpstr>
      <vt:lpstr>2026 Meeting Dates</vt:lpstr>
      <vt:lpstr>Expectations for 2026</vt:lpstr>
      <vt:lpstr>Invitation to New Members</vt:lpstr>
      <vt:lpstr>Vision for 2026</vt:lpstr>
      <vt:lpstr>2026 Goals and Objectives</vt:lpstr>
      <vt:lpstr>Goals </vt:lpstr>
      <vt:lpstr>Task Force-Partnered Tactics</vt:lpstr>
      <vt:lpstr>Task Force-Partnered Tactics</vt:lpstr>
      <vt:lpstr>Task Force-Partnered Tactics</vt:lpstr>
      <vt:lpstr>Task Force-Partnered Tactics</vt:lpstr>
      <vt:lpstr>Task Force-Partnered Tactics</vt:lpstr>
      <vt:lpstr>Task Force-Led Tactics</vt:lpstr>
      <vt:lpstr>Task Force-Led Tactics</vt:lpstr>
      <vt:lpstr>Task Force-Led Tactics</vt:lpstr>
      <vt:lpstr>Task Force-Led Tactics</vt:lpstr>
      <vt:lpstr>BREAKOUT:  Task Force Led Tactic Workgroups </vt:lpstr>
      <vt:lpstr>Tactic Workgroups Breakout Agenda</vt:lpstr>
      <vt:lpstr>Tactic Workgroup Report Out</vt:lpstr>
      <vt:lpstr>Tactic Workgroups Breakout Agenda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Pillai, Ruchita</cp:lastModifiedBy>
  <cp:revision>177</cp:revision>
  <dcterms:modified xsi:type="dcterms:W3CDTF">2026-04-23T15:36:15Z</dcterms:modified>
</cp:coreProperties>
</file>